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57" r:id="rId3"/>
    <p:sldId id="258" r:id="rId4"/>
    <p:sldId id="261" r:id="rId5"/>
    <p:sldId id="274" r:id="rId6"/>
    <p:sldId id="262" r:id="rId7"/>
    <p:sldId id="259" r:id="rId8"/>
    <p:sldId id="260" r:id="rId9"/>
    <p:sldId id="263" r:id="rId10"/>
    <p:sldId id="265" r:id="rId11"/>
    <p:sldId id="269" r:id="rId12"/>
    <p:sldId id="267" r:id="rId13"/>
    <p:sldId id="270" r:id="rId14"/>
    <p:sldId id="268" r:id="rId15"/>
    <p:sldId id="271" r:id="rId16"/>
    <p:sldId id="272" r:id="rId17"/>
    <p:sldId id="273" r:id="rId18"/>
    <p:sldId id="275" r:id="rId19"/>
    <p:sldId id="278" r:id="rId20"/>
    <p:sldId id="279" r:id="rId21"/>
    <p:sldId id="264" r:id="rId22"/>
    <p:sldId id="281" r:id="rId23"/>
    <p:sldId id="276" r:id="rId24"/>
    <p:sldId id="282" r:id="rId25"/>
    <p:sldId id="277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19867D-3F95-49ED-ADA3-E7411BEA7C1B}" v="134" dt="2022-08-31T08:40:59.809"/>
    <p1510:client id="{D4114FB9-82C5-464F-8E67-5C3856501FB6}" v="54" dt="2022-08-30T22:38:04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for Capel" userId="c461e62b7aec07e0" providerId="LiveId" clId="{D4114FB9-82C5-464F-8E67-5C3856501FB6}"/>
    <pc:docChg chg="custSel modSld">
      <pc:chgData name="Ifor Capel" userId="c461e62b7aec07e0" providerId="LiveId" clId="{D4114FB9-82C5-464F-8E67-5C3856501FB6}" dt="2022-08-30T22:38:16.622" v="56" actId="27636"/>
      <pc:docMkLst>
        <pc:docMk/>
      </pc:docMkLst>
      <pc:sldChg chg="addSp modSp mod setBg">
        <pc:chgData name="Ifor Capel" userId="c461e62b7aec07e0" providerId="LiveId" clId="{D4114FB9-82C5-464F-8E67-5C3856501FB6}" dt="2022-08-30T22:38:16.622" v="56" actId="27636"/>
        <pc:sldMkLst>
          <pc:docMk/>
          <pc:sldMk cId="1792369830" sldId="256"/>
        </pc:sldMkLst>
        <pc:spChg chg="mod">
          <ac:chgData name="Ifor Capel" userId="c461e62b7aec07e0" providerId="LiveId" clId="{D4114FB9-82C5-464F-8E67-5C3856501FB6}" dt="2022-08-30T22:38:16.606" v="55" actId="26606"/>
          <ac:spMkLst>
            <pc:docMk/>
            <pc:sldMk cId="1792369830" sldId="256"/>
            <ac:spMk id="2" creationId="{EF32FF0B-E4F5-01C5-F80B-7C655EC8BC1B}"/>
          </ac:spMkLst>
        </pc:spChg>
        <pc:spChg chg="mod">
          <ac:chgData name="Ifor Capel" userId="c461e62b7aec07e0" providerId="LiveId" clId="{D4114FB9-82C5-464F-8E67-5C3856501FB6}" dt="2022-08-30T22:38:16.622" v="56" actId="27636"/>
          <ac:spMkLst>
            <pc:docMk/>
            <pc:sldMk cId="1792369830" sldId="256"/>
            <ac:spMk id="3" creationId="{BCA6215C-4DDD-1CC7-EE3E-291C23820CAC}"/>
          </ac:spMkLst>
        </pc:spChg>
        <pc:spChg chg="add">
          <ac:chgData name="Ifor Capel" userId="c461e62b7aec07e0" providerId="LiveId" clId="{D4114FB9-82C5-464F-8E67-5C3856501FB6}" dt="2022-08-30T22:38:16.606" v="55" actId="26606"/>
          <ac:spMkLst>
            <pc:docMk/>
            <pc:sldMk cId="1792369830" sldId="256"/>
            <ac:spMk id="18" creationId="{318E9D62-7BA3-4D5E-8915-0D0E8661E3D7}"/>
          </ac:spMkLst>
        </pc:spChg>
        <pc:picChg chg="mod">
          <ac:chgData name="Ifor Capel" userId="c461e62b7aec07e0" providerId="LiveId" clId="{D4114FB9-82C5-464F-8E67-5C3856501FB6}" dt="2022-08-30T22:38:16.606" v="55" actId="26606"/>
          <ac:picMkLst>
            <pc:docMk/>
            <pc:sldMk cId="1792369830" sldId="256"/>
            <ac:picMk id="13" creationId="{E15D86D5-3BA5-FD49-6F37-CA344E394FFA}"/>
          </ac:picMkLst>
        </pc:picChg>
      </pc:sldChg>
    </pc:docChg>
  </pc:docChgLst>
  <pc:docChgLst>
    <pc:chgData name="Ifor Capel" userId="c461e62b7aec07e0" providerId="LiveId" clId="{8019867D-3F95-49ED-ADA3-E7411BEA7C1B}"/>
    <pc:docChg chg="undo custSel addSld modSld sldOrd">
      <pc:chgData name="Ifor Capel" userId="c461e62b7aec07e0" providerId="LiveId" clId="{8019867D-3F95-49ED-ADA3-E7411BEA7C1B}" dt="2022-08-31T11:07:06.808" v="4660" actId="20577"/>
      <pc:docMkLst>
        <pc:docMk/>
      </pc:docMkLst>
      <pc:sldChg chg="modSp mod modAnim">
        <pc:chgData name="Ifor Capel" userId="c461e62b7aec07e0" providerId="LiveId" clId="{8019867D-3F95-49ED-ADA3-E7411BEA7C1B}" dt="2022-08-31T07:50:13.057" v="1732"/>
        <pc:sldMkLst>
          <pc:docMk/>
          <pc:sldMk cId="3159463080" sldId="257"/>
        </pc:sldMkLst>
        <pc:picChg chg="mod">
          <ac:chgData name="Ifor Capel" userId="c461e62b7aec07e0" providerId="LiveId" clId="{8019867D-3F95-49ED-ADA3-E7411BEA7C1B}" dt="2022-08-31T07:50:10.569" v="1731" actId="1076"/>
          <ac:picMkLst>
            <pc:docMk/>
            <pc:sldMk cId="3159463080" sldId="257"/>
            <ac:picMk id="8" creationId="{94907D6A-971D-84D8-D9EE-FBE8415FEBBA}"/>
          </ac:picMkLst>
        </pc:picChg>
      </pc:sldChg>
      <pc:sldChg chg="modSp mod modAnim">
        <pc:chgData name="Ifor Capel" userId="c461e62b7aec07e0" providerId="LiveId" clId="{8019867D-3F95-49ED-ADA3-E7411BEA7C1B}" dt="2022-08-31T07:51:47.331" v="1867" actId="14100"/>
        <pc:sldMkLst>
          <pc:docMk/>
          <pc:sldMk cId="2530304854" sldId="258"/>
        </pc:sldMkLst>
        <pc:spChg chg="mod">
          <ac:chgData name="Ifor Capel" userId="c461e62b7aec07e0" providerId="LiveId" clId="{8019867D-3F95-49ED-ADA3-E7411BEA7C1B}" dt="2022-08-31T07:51:26.960" v="1863" actId="20577"/>
          <ac:spMkLst>
            <pc:docMk/>
            <pc:sldMk cId="2530304854" sldId="258"/>
            <ac:spMk id="3" creationId="{E0433A47-300A-32BA-6CE5-19B74ED7560D}"/>
          </ac:spMkLst>
        </pc:spChg>
        <pc:picChg chg="mod">
          <ac:chgData name="Ifor Capel" userId="c461e62b7aec07e0" providerId="LiveId" clId="{8019867D-3F95-49ED-ADA3-E7411BEA7C1B}" dt="2022-08-31T07:51:39.638" v="1864" actId="1076"/>
          <ac:picMkLst>
            <pc:docMk/>
            <pc:sldMk cId="2530304854" sldId="258"/>
            <ac:picMk id="5" creationId="{C1538C36-C596-05EF-79D1-8A3032F41BBF}"/>
          </ac:picMkLst>
        </pc:picChg>
        <pc:picChg chg="mod">
          <ac:chgData name="Ifor Capel" userId="c461e62b7aec07e0" providerId="LiveId" clId="{8019867D-3F95-49ED-ADA3-E7411BEA7C1B}" dt="2022-08-31T07:51:47.331" v="1867" actId="14100"/>
          <ac:picMkLst>
            <pc:docMk/>
            <pc:sldMk cId="2530304854" sldId="258"/>
            <ac:picMk id="7" creationId="{409E017C-8D40-9D20-69A5-129BE5DA62E6}"/>
          </ac:picMkLst>
        </pc:picChg>
      </pc:sldChg>
      <pc:sldChg chg="modSp mod">
        <pc:chgData name="Ifor Capel" userId="c461e62b7aec07e0" providerId="LiveId" clId="{8019867D-3F95-49ED-ADA3-E7411BEA7C1B}" dt="2022-08-31T08:30:19.224" v="3011" actId="20577"/>
        <pc:sldMkLst>
          <pc:docMk/>
          <pc:sldMk cId="3986837959" sldId="259"/>
        </pc:sldMkLst>
        <pc:spChg chg="mod">
          <ac:chgData name="Ifor Capel" userId="c461e62b7aec07e0" providerId="LiveId" clId="{8019867D-3F95-49ED-ADA3-E7411BEA7C1B}" dt="2022-08-31T08:30:19.224" v="3011" actId="20577"/>
          <ac:spMkLst>
            <pc:docMk/>
            <pc:sldMk cId="3986837959" sldId="259"/>
            <ac:spMk id="3" creationId="{43C2FAD8-0D20-7485-B21D-B17CDEE269F6}"/>
          </ac:spMkLst>
        </pc:spChg>
      </pc:sldChg>
      <pc:sldChg chg="modSp mod">
        <pc:chgData name="Ifor Capel" userId="c461e62b7aec07e0" providerId="LiveId" clId="{8019867D-3F95-49ED-ADA3-E7411BEA7C1B}" dt="2022-08-31T08:21:45.998" v="2906" actId="113"/>
        <pc:sldMkLst>
          <pc:docMk/>
          <pc:sldMk cId="1769272431" sldId="260"/>
        </pc:sldMkLst>
        <pc:spChg chg="mod">
          <ac:chgData name="Ifor Capel" userId="c461e62b7aec07e0" providerId="LiveId" clId="{8019867D-3F95-49ED-ADA3-E7411BEA7C1B}" dt="2022-08-31T08:21:45.998" v="2906" actId="113"/>
          <ac:spMkLst>
            <pc:docMk/>
            <pc:sldMk cId="1769272431" sldId="260"/>
            <ac:spMk id="4" creationId="{198FF6FB-2E71-C2FA-D20D-78E244983E72}"/>
          </ac:spMkLst>
        </pc:spChg>
      </pc:sldChg>
      <pc:sldChg chg="modSp mod">
        <pc:chgData name="Ifor Capel" userId="c461e62b7aec07e0" providerId="LiveId" clId="{8019867D-3F95-49ED-ADA3-E7411BEA7C1B}" dt="2022-08-31T08:21:32.156" v="2884" actId="20577"/>
        <pc:sldMkLst>
          <pc:docMk/>
          <pc:sldMk cId="1515647208" sldId="263"/>
        </pc:sldMkLst>
        <pc:spChg chg="mod">
          <ac:chgData name="Ifor Capel" userId="c461e62b7aec07e0" providerId="LiveId" clId="{8019867D-3F95-49ED-ADA3-E7411BEA7C1B}" dt="2022-08-31T08:21:32.156" v="2884" actId="20577"/>
          <ac:spMkLst>
            <pc:docMk/>
            <pc:sldMk cId="1515647208" sldId="263"/>
            <ac:spMk id="3" creationId="{72C90283-8924-2D89-FE65-EC62A5FADC5B}"/>
          </ac:spMkLst>
        </pc:spChg>
        <pc:spChg chg="mod">
          <ac:chgData name="Ifor Capel" userId="c461e62b7aec07e0" providerId="LiveId" clId="{8019867D-3F95-49ED-ADA3-E7411BEA7C1B}" dt="2022-08-31T08:21:31.106" v="2872" actId="27636"/>
          <ac:spMkLst>
            <pc:docMk/>
            <pc:sldMk cId="1515647208" sldId="263"/>
            <ac:spMk id="4" creationId="{E2E5CD1E-91CE-7170-0282-9E38FA69BA7C}"/>
          </ac:spMkLst>
        </pc:spChg>
      </pc:sldChg>
      <pc:sldChg chg="modSp mod">
        <pc:chgData name="Ifor Capel" userId="c461e62b7aec07e0" providerId="LiveId" clId="{8019867D-3F95-49ED-ADA3-E7411BEA7C1B}" dt="2022-08-31T10:56:24.875" v="3905" actId="27636"/>
        <pc:sldMkLst>
          <pc:docMk/>
          <pc:sldMk cId="2490308766" sldId="264"/>
        </pc:sldMkLst>
        <pc:spChg chg="mod">
          <ac:chgData name="Ifor Capel" userId="c461e62b7aec07e0" providerId="LiveId" clId="{8019867D-3F95-49ED-ADA3-E7411BEA7C1B}" dt="2022-08-31T08:15:21.082" v="2622" actId="20577"/>
          <ac:spMkLst>
            <pc:docMk/>
            <pc:sldMk cId="2490308766" sldId="264"/>
            <ac:spMk id="5" creationId="{7928FDC3-5CF5-306E-B385-337450020546}"/>
          </ac:spMkLst>
        </pc:spChg>
        <pc:spChg chg="mod">
          <ac:chgData name="Ifor Capel" userId="c461e62b7aec07e0" providerId="LiveId" clId="{8019867D-3F95-49ED-ADA3-E7411BEA7C1B}" dt="2022-08-31T10:56:24.875" v="3905" actId="27636"/>
          <ac:spMkLst>
            <pc:docMk/>
            <pc:sldMk cId="2490308766" sldId="264"/>
            <ac:spMk id="6" creationId="{3D584736-2167-11CC-1A69-AAB5766B05F0}"/>
          </ac:spMkLst>
        </pc:spChg>
      </pc:sldChg>
      <pc:sldChg chg="modSp mod">
        <pc:chgData name="Ifor Capel" userId="c461e62b7aec07e0" providerId="LiveId" clId="{8019867D-3F95-49ED-ADA3-E7411BEA7C1B}" dt="2022-08-30T23:25:30.265" v="584" actId="20577"/>
        <pc:sldMkLst>
          <pc:docMk/>
          <pc:sldMk cId="2539148116" sldId="265"/>
        </pc:sldMkLst>
        <pc:spChg chg="mod">
          <ac:chgData name="Ifor Capel" userId="c461e62b7aec07e0" providerId="LiveId" clId="{8019867D-3F95-49ED-ADA3-E7411BEA7C1B}" dt="2022-08-30T23:25:30.265" v="584" actId="20577"/>
          <ac:spMkLst>
            <pc:docMk/>
            <pc:sldMk cId="2539148116" sldId="265"/>
            <ac:spMk id="6" creationId="{3D584736-2167-11CC-1A69-AAB5766B05F0}"/>
          </ac:spMkLst>
        </pc:spChg>
      </pc:sldChg>
      <pc:sldChg chg="modSp mod">
        <pc:chgData name="Ifor Capel" userId="c461e62b7aec07e0" providerId="LiveId" clId="{8019867D-3F95-49ED-ADA3-E7411BEA7C1B}" dt="2022-08-30T23:35:25.999" v="1097" actId="313"/>
        <pc:sldMkLst>
          <pc:docMk/>
          <pc:sldMk cId="2478774438" sldId="267"/>
        </pc:sldMkLst>
        <pc:spChg chg="mod">
          <ac:chgData name="Ifor Capel" userId="c461e62b7aec07e0" providerId="LiveId" clId="{8019867D-3F95-49ED-ADA3-E7411BEA7C1B}" dt="2022-08-30T23:35:25.999" v="1097" actId="313"/>
          <ac:spMkLst>
            <pc:docMk/>
            <pc:sldMk cId="2478774438" sldId="267"/>
            <ac:spMk id="6" creationId="{3D584736-2167-11CC-1A69-AAB5766B05F0}"/>
          </ac:spMkLst>
        </pc:spChg>
      </pc:sldChg>
      <pc:sldChg chg="modSp mod">
        <pc:chgData name="Ifor Capel" userId="c461e62b7aec07e0" providerId="LiveId" clId="{8019867D-3F95-49ED-ADA3-E7411BEA7C1B}" dt="2022-08-31T07:48:30.052" v="1724" actId="20577"/>
        <pc:sldMkLst>
          <pc:docMk/>
          <pc:sldMk cId="3523209905" sldId="268"/>
        </pc:sldMkLst>
        <pc:spChg chg="mod">
          <ac:chgData name="Ifor Capel" userId="c461e62b7aec07e0" providerId="LiveId" clId="{8019867D-3F95-49ED-ADA3-E7411BEA7C1B}" dt="2022-08-30T23:35:41.868" v="1102" actId="20577"/>
          <ac:spMkLst>
            <pc:docMk/>
            <pc:sldMk cId="3523209905" sldId="268"/>
            <ac:spMk id="5" creationId="{7928FDC3-5CF5-306E-B385-337450020546}"/>
          </ac:spMkLst>
        </pc:spChg>
        <pc:spChg chg="mod">
          <ac:chgData name="Ifor Capel" userId="c461e62b7aec07e0" providerId="LiveId" clId="{8019867D-3F95-49ED-ADA3-E7411BEA7C1B}" dt="2022-08-31T07:48:30.052" v="1724" actId="20577"/>
          <ac:spMkLst>
            <pc:docMk/>
            <pc:sldMk cId="3523209905" sldId="268"/>
            <ac:spMk id="6" creationId="{3D584736-2167-11CC-1A69-AAB5766B05F0}"/>
          </ac:spMkLst>
        </pc:spChg>
      </pc:sldChg>
      <pc:sldChg chg="addSp modSp new mod">
        <pc:chgData name="Ifor Capel" userId="c461e62b7aec07e0" providerId="LiveId" clId="{8019867D-3F95-49ED-ADA3-E7411BEA7C1B}" dt="2022-08-30T23:28:27.663" v="591" actId="14100"/>
        <pc:sldMkLst>
          <pc:docMk/>
          <pc:sldMk cId="3229050021" sldId="269"/>
        </pc:sldMkLst>
        <pc:picChg chg="add mod">
          <ac:chgData name="Ifor Capel" userId="c461e62b7aec07e0" providerId="LiveId" clId="{8019867D-3F95-49ED-ADA3-E7411BEA7C1B}" dt="2022-08-30T23:27:54.881" v="588" actId="1076"/>
          <ac:picMkLst>
            <pc:docMk/>
            <pc:sldMk cId="3229050021" sldId="269"/>
            <ac:picMk id="5" creationId="{E1370908-E185-3264-E4C9-76427E5EEA3D}"/>
          </ac:picMkLst>
        </pc:picChg>
        <pc:picChg chg="add mod">
          <ac:chgData name="Ifor Capel" userId="c461e62b7aec07e0" providerId="LiveId" clId="{8019867D-3F95-49ED-ADA3-E7411BEA7C1B}" dt="2022-08-30T23:28:27.663" v="591" actId="14100"/>
          <ac:picMkLst>
            <pc:docMk/>
            <pc:sldMk cId="3229050021" sldId="269"/>
            <ac:picMk id="7" creationId="{EF87E756-8E2B-EDEF-F7EE-562B636B5F93}"/>
          </ac:picMkLst>
        </pc:picChg>
      </pc:sldChg>
      <pc:sldChg chg="addSp modSp new mod">
        <pc:chgData name="Ifor Capel" userId="c461e62b7aec07e0" providerId="LiveId" clId="{8019867D-3F95-49ED-ADA3-E7411BEA7C1B}" dt="2022-08-31T07:34:15.475" v="1110" actId="1076"/>
        <pc:sldMkLst>
          <pc:docMk/>
          <pc:sldMk cId="3895379245" sldId="270"/>
        </pc:sldMkLst>
        <pc:picChg chg="add mod">
          <ac:chgData name="Ifor Capel" userId="c461e62b7aec07e0" providerId="LiveId" clId="{8019867D-3F95-49ED-ADA3-E7411BEA7C1B}" dt="2022-08-31T07:34:15.475" v="1110" actId="1076"/>
          <ac:picMkLst>
            <pc:docMk/>
            <pc:sldMk cId="3895379245" sldId="270"/>
            <ac:picMk id="5" creationId="{16A91EE3-DD46-3D1D-E2E3-0259B30C10B6}"/>
          </ac:picMkLst>
        </pc:picChg>
      </pc:sldChg>
      <pc:sldChg chg="addSp modSp new mod">
        <pc:chgData name="Ifor Capel" userId="c461e62b7aec07e0" providerId="LiveId" clId="{8019867D-3F95-49ED-ADA3-E7411BEA7C1B}" dt="2022-08-31T07:49:56.186" v="1730" actId="14100"/>
        <pc:sldMkLst>
          <pc:docMk/>
          <pc:sldMk cId="689911728" sldId="271"/>
        </pc:sldMkLst>
        <pc:picChg chg="add mod">
          <ac:chgData name="Ifor Capel" userId="c461e62b7aec07e0" providerId="LiveId" clId="{8019867D-3F95-49ED-ADA3-E7411BEA7C1B}" dt="2022-08-31T07:48:59.903" v="1727" actId="1076"/>
          <ac:picMkLst>
            <pc:docMk/>
            <pc:sldMk cId="689911728" sldId="271"/>
            <ac:picMk id="5" creationId="{A8B05159-7695-5071-CAFB-BFA877493A08}"/>
          </ac:picMkLst>
        </pc:picChg>
        <pc:picChg chg="add mod">
          <ac:chgData name="Ifor Capel" userId="c461e62b7aec07e0" providerId="LiveId" clId="{8019867D-3F95-49ED-ADA3-E7411BEA7C1B}" dt="2022-08-31T07:49:56.186" v="1730" actId="14100"/>
          <ac:picMkLst>
            <pc:docMk/>
            <pc:sldMk cId="689911728" sldId="271"/>
            <ac:picMk id="7" creationId="{2BDAC23B-B783-1E60-85D1-9C9FA9EE706A}"/>
          </ac:picMkLst>
        </pc:picChg>
      </pc:sldChg>
      <pc:sldChg chg="addSp delSp modSp new mod modClrScheme chgLayout">
        <pc:chgData name="Ifor Capel" userId="c461e62b7aec07e0" providerId="LiveId" clId="{8019867D-3F95-49ED-ADA3-E7411BEA7C1B}" dt="2022-08-31T07:53:04.321" v="1890" actId="20577"/>
        <pc:sldMkLst>
          <pc:docMk/>
          <pc:sldMk cId="1008223293" sldId="272"/>
        </pc:sldMkLst>
        <pc:spChg chg="del mod ord">
          <ac:chgData name="Ifor Capel" userId="c461e62b7aec07e0" providerId="LiveId" clId="{8019867D-3F95-49ED-ADA3-E7411BEA7C1B}" dt="2022-08-31T07:52:59.875" v="1869" actId="700"/>
          <ac:spMkLst>
            <pc:docMk/>
            <pc:sldMk cId="1008223293" sldId="272"/>
            <ac:spMk id="2" creationId="{CFCD4867-B80B-3BCC-6C17-7FC66C36ABD0}"/>
          </ac:spMkLst>
        </pc:spChg>
        <pc:spChg chg="del mod ord">
          <ac:chgData name="Ifor Capel" userId="c461e62b7aec07e0" providerId="LiveId" clId="{8019867D-3F95-49ED-ADA3-E7411BEA7C1B}" dt="2022-08-31T07:52:59.875" v="1869" actId="700"/>
          <ac:spMkLst>
            <pc:docMk/>
            <pc:sldMk cId="1008223293" sldId="272"/>
            <ac:spMk id="3" creationId="{FC9611FE-E588-8A49-E881-6683992AA0A1}"/>
          </ac:spMkLst>
        </pc:spChg>
        <pc:spChg chg="add mod ord">
          <ac:chgData name="Ifor Capel" userId="c461e62b7aec07e0" providerId="LiveId" clId="{8019867D-3F95-49ED-ADA3-E7411BEA7C1B}" dt="2022-08-31T07:53:04.321" v="1890" actId="20577"/>
          <ac:spMkLst>
            <pc:docMk/>
            <pc:sldMk cId="1008223293" sldId="272"/>
            <ac:spMk id="4" creationId="{B68F84E9-306A-4FE0-BCAA-D864DC519F0F}"/>
          </ac:spMkLst>
        </pc:spChg>
        <pc:spChg chg="add mod ord">
          <ac:chgData name="Ifor Capel" userId="c461e62b7aec07e0" providerId="LiveId" clId="{8019867D-3F95-49ED-ADA3-E7411BEA7C1B}" dt="2022-08-31T07:52:59.875" v="1869" actId="700"/>
          <ac:spMkLst>
            <pc:docMk/>
            <pc:sldMk cId="1008223293" sldId="272"/>
            <ac:spMk id="5" creationId="{32AF34B6-EF50-5D15-2A1B-792C198BBA66}"/>
          </ac:spMkLst>
        </pc:spChg>
      </pc:sldChg>
      <pc:sldChg chg="addSp delSp modSp new mod modClrScheme chgLayout">
        <pc:chgData name="Ifor Capel" userId="c461e62b7aec07e0" providerId="LiveId" clId="{8019867D-3F95-49ED-ADA3-E7411BEA7C1B}" dt="2022-08-31T08:00:08.650" v="2606" actId="27636"/>
        <pc:sldMkLst>
          <pc:docMk/>
          <pc:sldMk cId="127312174" sldId="273"/>
        </pc:sldMkLst>
        <pc:spChg chg="del mod ord">
          <ac:chgData name="Ifor Capel" userId="c461e62b7aec07e0" providerId="LiveId" clId="{8019867D-3F95-49ED-ADA3-E7411BEA7C1B}" dt="2022-08-31T07:53:15.151" v="1892" actId="700"/>
          <ac:spMkLst>
            <pc:docMk/>
            <pc:sldMk cId="127312174" sldId="273"/>
            <ac:spMk id="2" creationId="{D034265E-D19A-7FF3-D778-2199FD79F111}"/>
          </ac:spMkLst>
        </pc:spChg>
        <pc:spChg chg="del mod ord">
          <ac:chgData name="Ifor Capel" userId="c461e62b7aec07e0" providerId="LiveId" clId="{8019867D-3F95-49ED-ADA3-E7411BEA7C1B}" dt="2022-08-31T07:53:15.151" v="1892" actId="700"/>
          <ac:spMkLst>
            <pc:docMk/>
            <pc:sldMk cId="127312174" sldId="273"/>
            <ac:spMk id="3" creationId="{67449A60-8C17-B6FA-2FE3-AA9CA3F336CB}"/>
          </ac:spMkLst>
        </pc:spChg>
        <pc:spChg chg="add mod ord">
          <ac:chgData name="Ifor Capel" userId="c461e62b7aec07e0" providerId="LiveId" clId="{8019867D-3F95-49ED-ADA3-E7411BEA7C1B}" dt="2022-08-31T07:53:33.945" v="1907" actId="20577"/>
          <ac:spMkLst>
            <pc:docMk/>
            <pc:sldMk cId="127312174" sldId="273"/>
            <ac:spMk id="4" creationId="{85F49A79-E3C4-465E-A8B5-E3E15B0CCE84}"/>
          </ac:spMkLst>
        </pc:spChg>
        <pc:spChg chg="add mod ord">
          <ac:chgData name="Ifor Capel" userId="c461e62b7aec07e0" providerId="LiveId" clId="{8019867D-3F95-49ED-ADA3-E7411BEA7C1B}" dt="2022-08-31T08:00:08.650" v="2606" actId="27636"/>
          <ac:spMkLst>
            <pc:docMk/>
            <pc:sldMk cId="127312174" sldId="273"/>
            <ac:spMk id="5" creationId="{3CF7DB18-7E0D-9E2C-595A-6404BD4FF1B6}"/>
          </ac:spMkLst>
        </pc:spChg>
      </pc:sldChg>
      <pc:sldChg chg="modSp new mod">
        <pc:chgData name="Ifor Capel" userId="c461e62b7aec07e0" providerId="LiveId" clId="{8019867D-3F95-49ED-ADA3-E7411BEA7C1B}" dt="2022-08-31T07:54:54.048" v="2070" actId="20577"/>
        <pc:sldMkLst>
          <pc:docMk/>
          <pc:sldMk cId="3739601094" sldId="274"/>
        </pc:sldMkLst>
        <pc:spChg chg="mod">
          <ac:chgData name="Ifor Capel" userId="c461e62b7aec07e0" providerId="LiveId" clId="{8019867D-3F95-49ED-ADA3-E7411BEA7C1B}" dt="2022-08-31T07:54:23.402" v="1945" actId="20577"/>
          <ac:spMkLst>
            <pc:docMk/>
            <pc:sldMk cId="3739601094" sldId="274"/>
            <ac:spMk id="2" creationId="{00F73EF7-04DA-58F6-D75C-3733354BF2F8}"/>
          </ac:spMkLst>
        </pc:spChg>
        <pc:spChg chg="mod">
          <ac:chgData name="Ifor Capel" userId="c461e62b7aec07e0" providerId="LiveId" clId="{8019867D-3F95-49ED-ADA3-E7411BEA7C1B}" dt="2022-08-31T07:54:54.048" v="2070" actId="20577"/>
          <ac:spMkLst>
            <pc:docMk/>
            <pc:sldMk cId="3739601094" sldId="274"/>
            <ac:spMk id="3" creationId="{44DD8FAC-8888-B82B-8D0B-1B7C78E3047E}"/>
          </ac:spMkLst>
        </pc:spChg>
      </pc:sldChg>
      <pc:sldChg chg="addSp modSp new mod">
        <pc:chgData name="Ifor Capel" userId="c461e62b7aec07e0" providerId="LiveId" clId="{8019867D-3F95-49ED-ADA3-E7411BEA7C1B}" dt="2022-08-31T08:01:09.018" v="2610" actId="14100"/>
        <pc:sldMkLst>
          <pc:docMk/>
          <pc:sldMk cId="2931242677" sldId="275"/>
        </pc:sldMkLst>
        <pc:picChg chg="add mod">
          <ac:chgData name="Ifor Capel" userId="c461e62b7aec07e0" providerId="LiveId" clId="{8019867D-3F95-49ED-ADA3-E7411BEA7C1B}" dt="2022-08-31T08:01:09.018" v="2610" actId="14100"/>
          <ac:picMkLst>
            <pc:docMk/>
            <pc:sldMk cId="2931242677" sldId="275"/>
            <ac:picMk id="5" creationId="{72662875-1F62-3DB3-839B-36A241142CA9}"/>
          </ac:picMkLst>
        </pc:picChg>
      </pc:sldChg>
      <pc:sldChg chg="modSp add mod">
        <pc:chgData name="Ifor Capel" userId="c461e62b7aec07e0" providerId="LiveId" clId="{8019867D-3F95-49ED-ADA3-E7411BEA7C1B}" dt="2022-08-31T11:03:50.233" v="4318" actId="20577"/>
        <pc:sldMkLst>
          <pc:docMk/>
          <pc:sldMk cId="4133191352" sldId="276"/>
        </pc:sldMkLst>
        <pc:spChg chg="mod">
          <ac:chgData name="Ifor Capel" userId="c461e62b7aec07e0" providerId="LiveId" clId="{8019867D-3F95-49ED-ADA3-E7411BEA7C1B}" dt="2022-08-31T08:15:42.573" v="2633" actId="20577"/>
          <ac:spMkLst>
            <pc:docMk/>
            <pc:sldMk cId="4133191352" sldId="276"/>
            <ac:spMk id="5" creationId="{7928FDC3-5CF5-306E-B385-337450020546}"/>
          </ac:spMkLst>
        </pc:spChg>
        <pc:spChg chg="mod">
          <ac:chgData name="Ifor Capel" userId="c461e62b7aec07e0" providerId="LiveId" clId="{8019867D-3F95-49ED-ADA3-E7411BEA7C1B}" dt="2022-08-31T11:03:50.233" v="4318" actId="20577"/>
          <ac:spMkLst>
            <pc:docMk/>
            <pc:sldMk cId="4133191352" sldId="276"/>
            <ac:spMk id="6" creationId="{3D584736-2167-11CC-1A69-AAB5766B05F0}"/>
          </ac:spMkLst>
        </pc:spChg>
      </pc:sldChg>
      <pc:sldChg chg="modSp add mod">
        <pc:chgData name="Ifor Capel" userId="c461e62b7aec07e0" providerId="LiveId" clId="{8019867D-3F95-49ED-ADA3-E7411BEA7C1B}" dt="2022-08-31T11:07:06.808" v="4660" actId="20577"/>
        <pc:sldMkLst>
          <pc:docMk/>
          <pc:sldMk cId="2077037462" sldId="277"/>
        </pc:sldMkLst>
        <pc:spChg chg="mod">
          <ac:chgData name="Ifor Capel" userId="c461e62b7aec07e0" providerId="LiveId" clId="{8019867D-3F95-49ED-ADA3-E7411BEA7C1B}" dt="2022-08-31T08:15:57.790" v="2640" actId="20577"/>
          <ac:spMkLst>
            <pc:docMk/>
            <pc:sldMk cId="2077037462" sldId="277"/>
            <ac:spMk id="5" creationId="{7928FDC3-5CF5-306E-B385-337450020546}"/>
          </ac:spMkLst>
        </pc:spChg>
        <pc:spChg chg="mod">
          <ac:chgData name="Ifor Capel" userId="c461e62b7aec07e0" providerId="LiveId" clId="{8019867D-3F95-49ED-ADA3-E7411BEA7C1B}" dt="2022-08-31T11:07:06.808" v="4660" actId="20577"/>
          <ac:spMkLst>
            <pc:docMk/>
            <pc:sldMk cId="2077037462" sldId="277"/>
            <ac:spMk id="6" creationId="{3D584736-2167-11CC-1A69-AAB5766B05F0}"/>
          </ac:spMkLst>
        </pc:spChg>
      </pc:sldChg>
      <pc:sldChg chg="modSp add mod ord">
        <pc:chgData name="Ifor Capel" userId="c461e62b7aec07e0" providerId="LiveId" clId="{8019867D-3F95-49ED-ADA3-E7411BEA7C1B}" dt="2022-08-31T08:35:26.403" v="3406" actId="20577"/>
        <pc:sldMkLst>
          <pc:docMk/>
          <pc:sldMk cId="3680576543" sldId="278"/>
        </pc:sldMkLst>
        <pc:spChg chg="mod">
          <ac:chgData name="Ifor Capel" userId="c461e62b7aec07e0" providerId="LiveId" clId="{8019867D-3F95-49ED-ADA3-E7411BEA7C1B}" dt="2022-08-31T08:16:10.041" v="2655" actId="20577"/>
          <ac:spMkLst>
            <pc:docMk/>
            <pc:sldMk cId="3680576543" sldId="278"/>
            <ac:spMk id="5" creationId="{7928FDC3-5CF5-306E-B385-337450020546}"/>
          </ac:spMkLst>
        </pc:spChg>
        <pc:spChg chg="mod">
          <ac:chgData name="Ifor Capel" userId="c461e62b7aec07e0" providerId="LiveId" clId="{8019867D-3F95-49ED-ADA3-E7411BEA7C1B}" dt="2022-08-31T08:35:26.403" v="3406" actId="20577"/>
          <ac:spMkLst>
            <pc:docMk/>
            <pc:sldMk cId="3680576543" sldId="278"/>
            <ac:spMk id="6" creationId="{3D584736-2167-11CC-1A69-AAB5766B05F0}"/>
          </ac:spMkLst>
        </pc:spChg>
      </pc:sldChg>
      <pc:sldChg chg="addSp new mod">
        <pc:chgData name="Ifor Capel" userId="c461e62b7aec07e0" providerId="LiveId" clId="{8019867D-3F95-49ED-ADA3-E7411BEA7C1B}" dt="2022-08-31T08:35:52.661" v="3408" actId="22"/>
        <pc:sldMkLst>
          <pc:docMk/>
          <pc:sldMk cId="3135931120" sldId="279"/>
        </pc:sldMkLst>
        <pc:picChg chg="add">
          <ac:chgData name="Ifor Capel" userId="c461e62b7aec07e0" providerId="LiveId" clId="{8019867D-3F95-49ED-ADA3-E7411BEA7C1B}" dt="2022-08-31T08:35:52.661" v="3408" actId="22"/>
          <ac:picMkLst>
            <pc:docMk/>
            <pc:sldMk cId="3135931120" sldId="279"/>
            <ac:picMk id="5" creationId="{8381DC91-8440-131E-9366-116D99AA09DC}"/>
          </ac:picMkLst>
        </pc:picChg>
      </pc:sldChg>
      <pc:sldChg chg="addSp modSp new mod">
        <pc:chgData name="Ifor Capel" userId="c461e62b7aec07e0" providerId="LiveId" clId="{8019867D-3F95-49ED-ADA3-E7411BEA7C1B}" dt="2022-08-31T08:38:37.197" v="3412" actId="14100"/>
        <pc:sldMkLst>
          <pc:docMk/>
          <pc:sldMk cId="510269108" sldId="280"/>
        </pc:sldMkLst>
        <pc:picChg chg="add mod">
          <ac:chgData name="Ifor Capel" userId="c461e62b7aec07e0" providerId="LiveId" clId="{8019867D-3F95-49ED-ADA3-E7411BEA7C1B}" dt="2022-08-31T08:38:37.197" v="3412" actId="14100"/>
          <ac:picMkLst>
            <pc:docMk/>
            <pc:sldMk cId="510269108" sldId="280"/>
            <ac:picMk id="5" creationId="{9923AF86-C226-5F5B-B626-6C02ACF3DACF}"/>
          </ac:picMkLst>
        </pc:picChg>
      </pc:sldChg>
      <pc:sldChg chg="addSp modSp new mod">
        <pc:chgData name="Ifor Capel" userId="c461e62b7aec07e0" providerId="LiveId" clId="{8019867D-3F95-49ED-ADA3-E7411BEA7C1B}" dt="2022-08-31T08:40:25.320" v="3417" actId="14100"/>
        <pc:sldMkLst>
          <pc:docMk/>
          <pc:sldMk cId="1590563945" sldId="281"/>
        </pc:sldMkLst>
        <pc:picChg chg="add mod">
          <ac:chgData name="Ifor Capel" userId="c461e62b7aec07e0" providerId="LiveId" clId="{8019867D-3F95-49ED-ADA3-E7411BEA7C1B}" dt="2022-08-31T08:40:25.320" v="3417" actId="14100"/>
          <ac:picMkLst>
            <pc:docMk/>
            <pc:sldMk cId="1590563945" sldId="281"/>
            <ac:picMk id="5" creationId="{642949E8-2B3B-EE84-15F2-2BCB2DC3DD9E}"/>
          </ac:picMkLst>
        </pc:picChg>
      </pc:sldChg>
      <pc:sldChg chg="addSp new">
        <pc:chgData name="Ifor Capel" userId="c461e62b7aec07e0" providerId="LiveId" clId="{8019867D-3F95-49ED-ADA3-E7411BEA7C1B}" dt="2022-08-31T08:40:59.809" v="3419"/>
        <pc:sldMkLst>
          <pc:docMk/>
          <pc:sldMk cId="3649740975" sldId="282"/>
        </pc:sldMkLst>
        <pc:picChg chg="add">
          <ac:chgData name="Ifor Capel" userId="c461e62b7aec07e0" providerId="LiveId" clId="{8019867D-3F95-49ED-ADA3-E7411BEA7C1B}" dt="2022-08-31T08:40:59.809" v="3419"/>
          <ac:picMkLst>
            <pc:docMk/>
            <pc:sldMk cId="3649740975" sldId="282"/>
            <ac:picMk id="1026" creationId="{C80043F1-7DD8-D388-A314-7F6C63C166E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8819-344A-4AAA-9DF5-201DDF48B8C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917B-3F3D-4815-B913-BF215F075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93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8819-344A-4AAA-9DF5-201DDF48B8C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917B-3F3D-4815-B913-BF215F075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02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8819-344A-4AAA-9DF5-201DDF48B8C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917B-3F3D-4815-B913-BF215F075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58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8819-344A-4AAA-9DF5-201DDF48B8C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917B-3F3D-4815-B913-BF215F0758B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1445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8819-344A-4AAA-9DF5-201DDF48B8C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917B-3F3D-4815-B913-BF215F075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484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8819-344A-4AAA-9DF5-201DDF48B8C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917B-3F3D-4815-B913-BF215F075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76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8819-344A-4AAA-9DF5-201DDF48B8C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917B-3F3D-4815-B913-BF215F075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003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8819-344A-4AAA-9DF5-201DDF48B8C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917B-3F3D-4815-B913-BF215F075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007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8819-344A-4AAA-9DF5-201DDF48B8C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917B-3F3D-4815-B913-BF215F075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7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8819-344A-4AAA-9DF5-201DDF48B8C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917B-3F3D-4815-B913-BF215F075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41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8819-344A-4AAA-9DF5-201DDF48B8C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917B-3F3D-4815-B913-BF215F075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6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8819-344A-4AAA-9DF5-201DDF48B8C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917B-3F3D-4815-B913-BF215F075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44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8819-344A-4AAA-9DF5-201DDF48B8C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917B-3F3D-4815-B913-BF215F075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57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8819-344A-4AAA-9DF5-201DDF48B8C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917B-3F3D-4815-B913-BF215F075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12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8819-344A-4AAA-9DF5-201DDF48B8C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917B-3F3D-4815-B913-BF215F075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58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8819-344A-4AAA-9DF5-201DDF48B8C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917B-3F3D-4815-B913-BF215F075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8819-344A-4AAA-9DF5-201DDF48B8C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917B-3F3D-4815-B913-BF215F075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60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9448819-344A-4AAA-9DF5-201DDF48B8CB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F917B-3F3D-4815-B913-BF215F075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784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Reading a book and drinking coffee on the table">
            <a:extLst>
              <a:ext uri="{FF2B5EF4-FFF2-40B4-BE49-F238E27FC236}">
                <a16:creationId xmlns:a16="http://schemas.microsoft.com/office/drawing/2014/main" id="{E15D86D5-3BA5-FD49-6F37-CA344E394F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2416" r="9091" b="9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32FF0B-E4F5-01C5-F80B-7C655EC8B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GB"/>
              <a:t>TRIALS AND TRIBULATIONS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6215C-4DDD-1CC7-EE3E-291C23820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en-GB"/>
              <a:t>An </a:t>
            </a:r>
            <a:r>
              <a:rPr lang="en-GB" err="1"/>
              <a:t>ards</a:t>
            </a:r>
            <a:r>
              <a:rPr lang="en-GB"/>
              <a:t> LITERATURE REVIEW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236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28FDC3-5CF5-306E-B385-33745002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84736-2167-11CC-1A69-AAB5766B0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WHAT WAS THE QUESTION? (AIM)</a:t>
            </a:r>
          </a:p>
          <a:p>
            <a:pPr lvl="1"/>
            <a:r>
              <a:rPr lang="en-GB" dirty="0"/>
              <a:t>In patients with ARDS, does ventilation with lower tidal volumes </a:t>
            </a:r>
            <a:r>
              <a:rPr lang="en-GB" dirty="0" err="1"/>
              <a:t>cf</a:t>
            </a:r>
            <a:r>
              <a:rPr lang="en-GB" dirty="0"/>
              <a:t> higher volumes reduce death or ventilator free days?</a:t>
            </a:r>
          </a:p>
          <a:p>
            <a:r>
              <a:rPr lang="en-GB" dirty="0"/>
              <a:t>WHERE WAS IT DONE? (LOCATION)</a:t>
            </a:r>
          </a:p>
          <a:p>
            <a:pPr lvl="1"/>
            <a:r>
              <a:rPr lang="en-GB" dirty="0"/>
              <a:t>USA, 10 university hospitals, 1996-1999</a:t>
            </a:r>
          </a:p>
          <a:p>
            <a:r>
              <a:rPr lang="en-GB" dirty="0"/>
              <a:t>WHO DID THEY CHOOSE? (INCLUSION/EXCLUSION)</a:t>
            </a:r>
          </a:p>
          <a:p>
            <a:pPr lvl="1"/>
            <a:r>
              <a:rPr lang="en-GB" dirty="0"/>
              <a:t>861 mechanically ventilated adults with ARDS (PaO2/FiO2 &lt;300, bilateral infiltrates, no left atrial hypertension) NOT pregnancy, neuropathy, burns</a:t>
            </a:r>
          </a:p>
          <a:p>
            <a:r>
              <a:rPr lang="en-GB" dirty="0"/>
              <a:t>WHAT DID THEY DO? (INTERVENTION/CONTROL)</a:t>
            </a:r>
          </a:p>
          <a:p>
            <a:pPr lvl="1"/>
            <a:r>
              <a:rPr lang="en-GB" dirty="0"/>
              <a:t>VC 6ml/kg (plateau &lt;30) vs VC 12ml/kg (plateau &lt;50)</a:t>
            </a:r>
          </a:p>
          <a:p>
            <a:r>
              <a:rPr lang="en-GB" dirty="0"/>
              <a:t>WHAT DID THEY SHOW? (OUTCOME)</a:t>
            </a:r>
          </a:p>
          <a:p>
            <a:pPr lvl="1"/>
            <a:r>
              <a:rPr lang="en-GB" dirty="0"/>
              <a:t>31 vs 38.8% mortality (p=0.007 reduction in mortality)</a:t>
            </a:r>
          </a:p>
        </p:txBody>
      </p:sp>
    </p:spTree>
    <p:extLst>
      <p:ext uri="{BB962C8B-B14F-4D97-AF65-F5344CB8AC3E}">
        <p14:creationId xmlns:p14="http://schemas.microsoft.com/office/powerpoint/2010/main" val="2539148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8A288-37F2-1CF9-03AA-C3DC3BB54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A2293-56DF-1D60-0327-09EFF95F9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70908-E185-3264-E4C9-76427E5EE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952" y="2656262"/>
            <a:ext cx="4405048" cy="4201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87E756-8E2B-EDEF-F7EE-562B636B5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86952" cy="363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50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28FDC3-5CF5-306E-B385-33745002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DEXA-ARDS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84736-2167-11CC-1A69-AAB5766B0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WHAT WAS THE QUESTION? (AIM)</a:t>
            </a:r>
          </a:p>
          <a:p>
            <a:pPr lvl="1"/>
            <a:r>
              <a:rPr lang="en-GB" dirty="0"/>
              <a:t>In patients with moderate-severe ARDS, does dexamethasone + routine care increase ventilator free days up to day 28</a:t>
            </a:r>
          </a:p>
          <a:p>
            <a:r>
              <a:rPr lang="en-GB" dirty="0"/>
              <a:t>WHERE WAS IT DONE? (LOCATION)</a:t>
            </a:r>
          </a:p>
          <a:p>
            <a:pPr lvl="1"/>
            <a:r>
              <a:rPr lang="en-GB" dirty="0"/>
              <a:t>17 ICUs in Spain 2013-2018</a:t>
            </a:r>
          </a:p>
          <a:p>
            <a:r>
              <a:rPr lang="en-GB" dirty="0"/>
              <a:t>WHO DID THEY CHOOSE? (INCLUSION/EXCLUSION)</a:t>
            </a:r>
          </a:p>
          <a:p>
            <a:pPr lvl="1"/>
            <a:r>
              <a:rPr lang="en-GB" dirty="0"/>
              <a:t>277 patients with ARDS (no pregnancy, lactation, brain death, DNAR, terminal disease, steroids, COPD/CCF)</a:t>
            </a:r>
          </a:p>
          <a:p>
            <a:r>
              <a:rPr lang="en-GB" dirty="0"/>
              <a:t>WHAT DID THEY DO? (INTERVENTION/CONTROL)</a:t>
            </a:r>
          </a:p>
          <a:p>
            <a:pPr lvl="1"/>
            <a:r>
              <a:rPr lang="en-GB" dirty="0"/>
              <a:t>Dexamethasone immediately (and no later than 30hrs post ARDS) – 20mg IV from d1 to d5 and 10mg OD d6-d10</a:t>
            </a:r>
          </a:p>
          <a:p>
            <a:r>
              <a:rPr lang="en-GB" dirty="0"/>
              <a:t>WHAT DID THEY SHOW? (OUTCOME)</a:t>
            </a:r>
          </a:p>
          <a:p>
            <a:pPr lvl="1"/>
            <a:r>
              <a:rPr lang="en-GB" dirty="0"/>
              <a:t>Number VFDs greater in </a:t>
            </a:r>
            <a:r>
              <a:rPr lang="en-GB" dirty="0" err="1"/>
              <a:t>dex</a:t>
            </a:r>
            <a:r>
              <a:rPr lang="en-GB" dirty="0"/>
              <a:t> group – 12.3 vs 7.5</a:t>
            </a:r>
          </a:p>
          <a:p>
            <a:pPr lvl="1"/>
            <a:r>
              <a:rPr lang="en-GB" b="1" u="sng" dirty="0"/>
              <a:t>Secondary outcome</a:t>
            </a:r>
            <a:r>
              <a:rPr lang="en-GB" dirty="0"/>
              <a:t> – mortality 21% vs 36% - favours DEX, NNT 7</a:t>
            </a:r>
          </a:p>
        </p:txBody>
      </p:sp>
    </p:spTree>
    <p:extLst>
      <p:ext uri="{BB962C8B-B14F-4D97-AF65-F5344CB8AC3E}">
        <p14:creationId xmlns:p14="http://schemas.microsoft.com/office/powerpoint/2010/main" val="2478774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124F-46FA-4C1C-081D-4E62EFAC4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235D7-C038-F405-5793-7BE612C9D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91EE3-DD46-3D1D-E2E3-0259B30C1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86" y="452718"/>
            <a:ext cx="8363067" cy="601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79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28FDC3-5CF5-306E-B385-33745002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84736-2167-11CC-1A69-AAB5766B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631488" cy="4195481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WHAT WAS THE QUESTION? (AIM)</a:t>
            </a:r>
          </a:p>
          <a:p>
            <a:pPr lvl="1"/>
            <a:r>
              <a:rPr lang="en-GB" dirty="0"/>
              <a:t>Conservative vs liberal fluid strategy</a:t>
            </a:r>
          </a:p>
          <a:p>
            <a:r>
              <a:rPr lang="en-GB" dirty="0"/>
              <a:t>WHERE WAS IT DONE? (LOCATION)</a:t>
            </a:r>
          </a:p>
          <a:p>
            <a:pPr lvl="1"/>
            <a:r>
              <a:rPr lang="en-GB" dirty="0"/>
              <a:t>20 US centres</a:t>
            </a:r>
          </a:p>
          <a:p>
            <a:r>
              <a:rPr lang="en-GB" dirty="0"/>
              <a:t>WHO DID THEY CHOOSE? (INCLUSION/EXCLUSION)</a:t>
            </a:r>
          </a:p>
          <a:p>
            <a:pPr lvl="1"/>
            <a:r>
              <a:rPr lang="en-GB" dirty="0"/>
              <a:t>ARDS, PPV and the decision to insert a CVC.  Excluded those who already had a PAC, ALI &gt;48h, chronic conditions and those with a predicted 6mo mortality of &gt;50%</a:t>
            </a:r>
          </a:p>
          <a:p>
            <a:r>
              <a:rPr lang="en-GB" dirty="0"/>
              <a:t>WHAT DID THEY DO? (INTERVENTION/CONTROL)</a:t>
            </a:r>
          </a:p>
          <a:p>
            <a:pPr lvl="1"/>
            <a:r>
              <a:rPr lang="en-GB" dirty="0"/>
              <a:t>Fluids to a CVP &lt;4 vs fluids to a CVP 10-14</a:t>
            </a:r>
          </a:p>
          <a:p>
            <a:r>
              <a:rPr lang="en-GB" dirty="0"/>
              <a:t>WHAT DID THEY SHOW? (OUTCOME)</a:t>
            </a:r>
          </a:p>
          <a:p>
            <a:pPr lvl="1"/>
            <a:r>
              <a:rPr lang="en-GB" dirty="0"/>
              <a:t>Primary outcome </a:t>
            </a:r>
            <a:r>
              <a:rPr lang="en-GB" u="sng" dirty="0"/>
              <a:t>favours</a:t>
            </a:r>
            <a:r>
              <a:rPr lang="en-GB" dirty="0"/>
              <a:t> conservative – mortality 25.5 vs 28.4% - but </a:t>
            </a:r>
            <a:r>
              <a:rPr lang="en-GB" b="1" dirty="0"/>
              <a:t>not</a:t>
            </a:r>
            <a:r>
              <a:rPr lang="en-GB" dirty="0"/>
              <a:t> statistically significant</a:t>
            </a:r>
          </a:p>
          <a:p>
            <a:pPr lvl="1"/>
            <a:r>
              <a:rPr lang="en-GB" dirty="0"/>
              <a:t>Secondary outcome – more ventilator free days in the conservative group, shorter duration ventilation, less heart failure and less delirium</a:t>
            </a:r>
          </a:p>
        </p:txBody>
      </p:sp>
    </p:spTree>
    <p:extLst>
      <p:ext uri="{BB962C8B-B14F-4D97-AF65-F5344CB8AC3E}">
        <p14:creationId xmlns:p14="http://schemas.microsoft.com/office/powerpoint/2010/main" val="3523209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10602-4707-79E0-AB34-55E93AE9F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E8B38-FEF0-CBC9-3B24-D733F40E7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B05159-7695-5071-CAFB-BFA877493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86398" cy="3456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DAC23B-B783-1E60-85D1-9C9FA9EE7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961" y="719294"/>
            <a:ext cx="7051040" cy="613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11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8F84E9-306A-4FE0-BCAA-D864DC519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a brief break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F34B6-EF50-5D15-2A1B-792C198BB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223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F49A79-E3C4-465E-A8B5-E3E15B0CC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01918"/>
            <a:ext cx="9404723" cy="1400530"/>
          </a:xfrm>
        </p:spPr>
        <p:txBody>
          <a:bodyPr/>
          <a:lstStyle/>
          <a:p>
            <a:r>
              <a:rPr lang="en-GB" dirty="0"/>
              <a:t>ART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F7DB18-7E0D-9E2C-595A-6404BD4FF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WHAT WAS THE QUESTION? (AIM)</a:t>
            </a:r>
          </a:p>
          <a:p>
            <a:pPr lvl="1"/>
            <a:r>
              <a:rPr lang="en-GB" dirty="0"/>
              <a:t>With severe ARDS – does recruitment plus PEEP titration to compliance vs conventional low PEEP decrease mortality?</a:t>
            </a:r>
          </a:p>
          <a:p>
            <a:r>
              <a:rPr lang="en-GB" dirty="0"/>
              <a:t>WHERE WAS IT DONE? (LOCATION)</a:t>
            </a:r>
          </a:p>
          <a:p>
            <a:pPr lvl="1"/>
            <a:r>
              <a:rPr lang="en-GB" dirty="0"/>
              <a:t>120 ICUs, 9 countries (Arg/Bra/Col/It/Pol/Por/Mal/Spa/</a:t>
            </a:r>
            <a:r>
              <a:rPr lang="en-GB" dirty="0" err="1"/>
              <a:t>Uru</a:t>
            </a:r>
            <a:r>
              <a:rPr lang="en-GB" dirty="0"/>
              <a:t>), 2011-2017</a:t>
            </a:r>
          </a:p>
          <a:p>
            <a:r>
              <a:rPr lang="en-GB" dirty="0"/>
              <a:t>WHO DID THEY CHOOSE? (INCLUSION/EXCLUSION)</a:t>
            </a:r>
          </a:p>
          <a:p>
            <a:pPr lvl="1"/>
            <a:r>
              <a:rPr lang="en-GB" dirty="0"/>
              <a:t> 1013 patients, mod/severe ARDS&lt;72h, exclude &lt;18s, escalating vasopressors, PTX and similar, contraindications to hypercapnia</a:t>
            </a:r>
          </a:p>
          <a:p>
            <a:r>
              <a:rPr lang="en-GB" dirty="0"/>
              <a:t>WHAT DID THEY DO? (INTERVENTION/CONTROL)</a:t>
            </a:r>
          </a:p>
          <a:p>
            <a:pPr lvl="1"/>
            <a:r>
              <a:rPr lang="en-GB" dirty="0"/>
              <a:t>SRM – see overleaf</a:t>
            </a:r>
          </a:p>
          <a:p>
            <a:r>
              <a:rPr lang="en-GB" dirty="0"/>
              <a:t>WHAT DID THEY SHOW? (OUTCOME)</a:t>
            </a:r>
          </a:p>
          <a:p>
            <a:pPr lvl="1"/>
            <a:r>
              <a:rPr lang="en-GB" dirty="0"/>
              <a:t>277 deaths in intervention group, 251 in control group – trend continued at 6 months</a:t>
            </a:r>
          </a:p>
        </p:txBody>
      </p:sp>
    </p:spTree>
    <p:extLst>
      <p:ext uri="{BB962C8B-B14F-4D97-AF65-F5344CB8AC3E}">
        <p14:creationId xmlns:p14="http://schemas.microsoft.com/office/powerpoint/2010/main" val="127312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5C96B-9D26-B007-8BE6-F49A6A01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06D9D-A496-8126-E122-C38910A51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62875-1F62-3DB3-839B-36A241142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560" y="74386"/>
            <a:ext cx="6827519" cy="674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42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28FDC3-5CF5-306E-B385-33745002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BILEVEL-APRV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84736-2167-11CC-1A69-AAB5766B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590848" cy="419548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WHAT WAS THE QUESTION? (AIM)</a:t>
            </a:r>
          </a:p>
          <a:p>
            <a:pPr lvl="1"/>
            <a:r>
              <a:rPr lang="en-GB" dirty="0"/>
              <a:t>Does APRV (vs conventional LTV ventilation) reduce duration of mechanical ventilation</a:t>
            </a:r>
          </a:p>
          <a:p>
            <a:r>
              <a:rPr lang="en-GB" dirty="0"/>
              <a:t>WHERE WAS IT DONE? (LOCATION)</a:t>
            </a:r>
          </a:p>
          <a:p>
            <a:pPr lvl="1"/>
            <a:r>
              <a:rPr lang="en-GB" dirty="0"/>
              <a:t>Single centre RCT, Sichuan</a:t>
            </a:r>
          </a:p>
          <a:p>
            <a:r>
              <a:rPr lang="en-GB" dirty="0"/>
              <a:t>WHO DID THEY CHOOSE? (INCLUSION/EXCLUSION)</a:t>
            </a:r>
          </a:p>
          <a:p>
            <a:pPr lvl="1"/>
            <a:r>
              <a:rPr lang="en-GB" dirty="0"/>
              <a:t>ARDS &lt;48hrs, no refractory shock, ECMO, life expectancy &lt;6mo, barotrauma, pregnancy, intracranial hypertension, </a:t>
            </a:r>
          </a:p>
          <a:p>
            <a:r>
              <a:rPr lang="en-GB" dirty="0"/>
              <a:t>WHAT DID THEY DO? (INTERVENTION/CONTROL)</a:t>
            </a:r>
          </a:p>
          <a:p>
            <a:pPr lvl="1"/>
            <a:r>
              <a:rPr lang="en-GB" dirty="0"/>
              <a:t>APRV (</a:t>
            </a:r>
            <a:r>
              <a:rPr lang="en-GB" dirty="0" err="1"/>
              <a:t>Phigh</a:t>
            </a:r>
            <a:r>
              <a:rPr lang="en-GB" dirty="0"/>
              <a:t> at </a:t>
            </a:r>
            <a:r>
              <a:rPr lang="en-GB" dirty="0" err="1"/>
              <a:t>Pplat</a:t>
            </a:r>
            <a:r>
              <a:rPr lang="en-GB" dirty="0"/>
              <a:t>, Plow at 5, </a:t>
            </a:r>
            <a:r>
              <a:rPr lang="en-GB" dirty="0" err="1"/>
              <a:t>Tlow</a:t>
            </a:r>
            <a:r>
              <a:rPr lang="en-GB" dirty="0"/>
              <a:t> = 1-1.5TE and then adjusted so expiratory flow rate 50% PEFR).  Release 10-14/min</a:t>
            </a:r>
          </a:p>
          <a:p>
            <a:r>
              <a:rPr lang="en-GB" dirty="0"/>
              <a:t>WHAT DID THEY SHOW? (OUTCOME)</a:t>
            </a:r>
          </a:p>
          <a:p>
            <a:pPr lvl="1"/>
            <a:r>
              <a:rPr lang="en-GB" dirty="0"/>
              <a:t>Significant increase in ventilator free days in APRV arm</a:t>
            </a:r>
          </a:p>
        </p:txBody>
      </p:sp>
    </p:spTree>
    <p:extLst>
      <p:ext uri="{BB962C8B-B14F-4D97-AF65-F5344CB8AC3E}">
        <p14:creationId xmlns:p14="http://schemas.microsoft.com/office/powerpoint/2010/main" val="368057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128D7-8F95-1781-2635-E98B92EC4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9B658-B032-0056-187F-1D826B066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F82F8-99C6-C20D-3618-A06D9837F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6553"/>
            <a:ext cx="10287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BFF10-0656-A5DE-D493-7BEF48067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77743"/>
            <a:ext cx="6096000" cy="4393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907D6A-971D-84D8-D9EE-FBE8415FE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534"/>
            <a:ext cx="6117263" cy="444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6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3E0C-5C9F-7BD3-88FB-CE5D3C28E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12945-2EA5-AB12-DD91-1D9240FE2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1DC91-8440-131E-9366-116D99AA0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98" y="882519"/>
            <a:ext cx="11735403" cy="509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31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28FDC3-5CF5-306E-B385-33745002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CESAR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84736-2167-11CC-1A69-AAB5766B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997248" cy="465268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WHAT WAS THE QUESTION? (AIM)</a:t>
            </a:r>
          </a:p>
          <a:p>
            <a:pPr lvl="1"/>
            <a:r>
              <a:rPr lang="en-GB" dirty="0"/>
              <a:t>Is ECMO beneficial in severe ARDS</a:t>
            </a:r>
          </a:p>
          <a:p>
            <a:r>
              <a:rPr lang="en-GB" dirty="0"/>
              <a:t>WHERE WAS IT DONE? (LOCATION)</a:t>
            </a:r>
          </a:p>
          <a:p>
            <a:pPr lvl="1"/>
            <a:r>
              <a:rPr lang="en-GB" dirty="0"/>
              <a:t>UK units – 92 tertiary ICUs and 11 referral hospitals</a:t>
            </a:r>
          </a:p>
          <a:p>
            <a:r>
              <a:rPr lang="en-GB" dirty="0"/>
              <a:t>WHO DID THEY CHOOSE? (INCLUSION/EXCLUSION)</a:t>
            </a:r>
          </a:p>
          <a:p>
            <a:pPr lvl="1"/>
            <a:r>
              <a:rPr lang="en-GB" dirty="0"/>
              <a:t>Severe but reversible ARDS (Murray &gt;3), excluded ICH, vent &gt;7d, contraindication for active treatment</a:t>
            </a:r>
          </a:p>
          <a:p>
            <a:r>
              <a:rPr lang="en-GB" dirty="0"/>
              <a:t>WHAT DID THEY DO? (INTERVENTION/CONTROL)</a:t>
            </a:r>
          </a:p>
          <a:p>
            <a:pPr lvl="1"/>
            <a:r>
              <a:rPr lang="en-GB" dirty="0"/>
              <a:t>Transfer to ECMO centre – if stable – pressure release MV @30 and if no response in 12 hours - ECMO</a:t>
            </a:r>
          </a:p>
          <a:p>
            <a:r>
              <a:rPr lang="en-GB" dirty="0"/>
              <a:t>WHAT DID THEY SHOW? (OUTCOME)</a:t>
            </a:r>
          </a:p>
          <a:p>
            <a:pPr lvl="1"/>
            <a:r>
              <a:rPr lang="en-GB" dirty="0"/>
              <a:t>Transferring patients with reversible ARDS, Murray score &gt;3 and pH &lt;7.2 is associated with reduced  mortality</a:t>
            </a:r>
          </a:p>
        </p:txBody>
      </p:sp>
    </p:spTree>
    <p:extLst>
      <p:ext uri="{BB962C8B-B14F-4D97-AF65-F5344CB8AC3E}">
        <p14:creationId xmlns:p14="http://schemas.microsoft.com/office/powerpoint/2010/main" val="2490308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F5E01-302F-92F6-6110-9D348AB7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733F5-2E50-2C6D-8B82-C22E4249C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949E8-2B3B-EE84-15F2-2BCB2DC3D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240" y="1465355"/>
            <a:ext cx="8493760" cy="539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63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28FDC3-5CF5-306E-B385-33745002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ACURASYS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84736-2167-11CC-1A69-AAB5766B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1007408" cy="4713642"/>
          </a:xfrm>
        </p:spPr>
        <p:txBody>
          <a:bodyPr/>
          <a:lstStyle/>
          <a:p>
            <a:r>
              <a:rPr lang="en-GB" dirty="0"/>
              <a:t>WHAT WAS THE QUESTION? (AIM)</a:t>
            </a:r>
          </a:p>
          <a:p>
            <a:pPr lvl="1"/>
            <a:r>
              <a:rPr lang="en-GB" dirty="0"/>
              <a:t>Does early use of NMB improve mortality in mod/severe ARDS</a:t>
            </a:r>
          </a:p>
          <a:p>
            <a:r>
              <a:rPr lang="en-GB" dirty="0"/>
              <a:t>WHERE WAS IT DONE? (LOCATION)</a:t>
            </a:r>
          </a:p>
          <a:p>
            <a:pPr lvl="1"/>
            <a:r>
              <a:rPr lang="en-GB" dirty="0"/>
              <a:t>20 ICUs in France</a:t>
            </a:r>
          </a:p>
          <a:p>
            <a:r>
              <a:rPr lang="en-GB" dirty="0"/>
              <a:t>WHO DID THEY CHOOSE? (INCLUSION/EXCLUSION)</a:t>
            </a:r>
          </a:p>
          <a:p>
            <a:pPr lvl="1"/>
            <a:r>
              <a:rPr lang="en-GB" dirty="0"/>
              <a:t>339 patients – intubated with PF &lt;180, 6-8ml/kg Vt, excluded pregnancy, those at end of life or recovering, children, already on NMBs</a:t>
            </a:r>
          </a:p>
          <a:p>
            <a:r>
              <a:rPr lang="en-GB" dirty="0"/>
              <a:t>WHAT DID THEY DO? (INTERVENTION/CONTROL)</a:t>
            </a:r>
          </a:p>
          <a:p>
            <a:pPr lvl="1"/>
            <a:r>
              <a:rPr lang="en-GB" dirty="0" err="1"/>
              <a:t>Cisatracurium</a:t>
            </a:r>
            <a:r>
              <a:rPr lang="en-GB" dirty="0"/>
              <a:t> bolus then fixed rate infusion vs standard care (placebo)</a:t>
            </a:r>
          </a:p>
          <a:p>
            <a:r>
              <a:rPr lang="en-GB" dirty="0"/>
              <a:t>WHAT DID THEY SHOW? (OUTCOME)</a:t>
            </a:r>
          </a:p>
          <a:p>
            <a:pPr lvl="1"/>
            <a:r>
              <a:rPr lang="en-GB" dirty="0"/>
              <a:t>90d adjusted mortality favoured </a:t>
            </a:r>
            <a:r>
              <a:rPr lang="en-GB" dirty="0" err="1"/>
              <a:t>cisatracurium</a:t>
            </a:r>
            <a:r>
              <a:rPr lang="en-GB" dirty="0"/>
              <a:t> – 31 vs 40.7</a:t>
            </a:r>
          </a:p>
        </p:txBody>
      </p:sp>
    </p:spTree>
    <p:extLst>
      <p:ext uri="{BB962C8B-B14F-4D97-AF65-F5344CB8AC3E}">
        <p14:creationId xmlns:p14="http://schemas.microsoft.com/office/powerpoint/2010/main" val="4133191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7372C-F8D3-DB7D-F523-816AC49D5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E699B-D65B-34D6-1EBD-763FEA2E7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0043F1-7DD8-D388-A314-7F6C63C16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323850"/>
            <a:ext cx="782955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40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28FDC3-5CF5-306E-B385-33745002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PROSEVA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84736-2167-11CC-1A69-AAB5766B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1088688" cy="419548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WHAT WAS THE QUESTION? (AIM)</a:t>
            </a:r>
          </a:p>
          <a:p>
            <a:pPr lvl="1"/>
            <a:r>
              <a:rPr lang="en-GB" dirty="0"/>
              <a:t>Does </a:t>
            </a:r>
            <a:r>
              <a:rPr lang="en-GB" dirty="0" err="1"/>
              <a:t>proning</a:t>
            </a:r>
            <a:r>
              <a:rPr lang="en-GB" dirty="0"/>
              <a:t> reduce mortality in ARDS</a:t>
            </a:r>
          </a:p>
          <a:p>
            <a:r>
              <a:rPr lang="en-GB" dirty="0"/>
              <a:t>WHERE WAS IT DONE? (LOCATION)</a:t>
            </a:r>
          </a:p>
          <a:p>
            <a:pPr lvl="1"/>
            <a:r>
              <a:rPr lang="en-GB" dirty="0"/>
              <a:t>26 units in France, 1 in Spain 466 patients</a:t>
            </a:r>
          </a:p>
          <a:p>
            <a:r>
              <a:rPr lang="en-GB" dirty="0"/>
              <a:t>WHO DID THEY CHOOSE? (INCLUSION/EXCLUSION)</a:t>
            </a:r>
          </a:p>
          <a:p>
            <a:pPr lvl="1"/>
            <a:r>
              <a:rPr lang="en-GB" dirty="0"/>
              <a:t>Within 36hrs severe ARDS diagnosis – exclusions were contraindications to </a:t>
            </a:r>
            <a:r>
              <a:rPr lang="en-GB" dirty="0" err="1"/>
              <a:t>proning</a:t>
            </a:r>
            <a:endParaRPr lang="en-GB" dirty="0"/>
          </a:p>
          <a:p>
            <a:r>
              <a:rPr lang="en-GB" dirty="0"/>
              <a:t>WHAT DID THEY DO? (INTERVENTION/CONTROL)</a:t>
            </a:r>
          </a:p>
          <a:p>
            <a:pPr lvl="1"/>
            <a:r>
              <a:rPr lang="en-GB" dirty="0" err="1"/>
              <a:t>Proning</a:t>
            </a:r>
            <a:r>
              <a:rPr lang="en-GB" dirty="0"/>
              <a:t> for 16h up to 28d/until evidence improvement (average 4d) </a:t>
            </a:r>
          </a:p>
          <a:p>
            <a:r>
              <a:rPr lang="en-GB" dirty="0"/>
              <a:t>WHAT DID THEY SHOW? (OUTCOME)</a:t>
            </a:r>
          </a:p>
          <a:p>
            <a:pPr lvl="1"/>
            <a:r>
              <a:rPr lang="en-GB" dirty="0"/>
              <a:t>28d mortality 16 vs 32%</a:t>
            </a:r>
          </a:p>
          <a:p>
            <a:pPr lvl="1"/>
            <a:r>
              <a:rPr lang="en-GB" dirty="0"/>
              <a:t>90d 24 vs 41% both favouring </a:t>
            </a:r>
            <a:r>
              <a:rPr lang="en-GB" dirty="0" err="1"/>
              <a:t>proning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037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7F68E-EAE9-8274-2B2F-0ED7CEDE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72958-AB41-2240-3DA8-51463DA84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3AF86-C226-5F5B-B626-6C02ACF3D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960" y="350614"/>
            <a:ext cx="6461760" cy="61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6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943E3-8605-C78A-B80F-F0021A307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does this talk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33A47-300A-32BA-6CE5-19B74ED75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Clinical importance</a:t>
            </a:r>
          </a:p>
          <a:p>
            <a:r>
              <a:rPr lang="en-GB" dirty="0"/>
              <a:t>Exam importance</a:t>
            </a:r>
          </a:p>
          <a:p>
            <a:endParaRPr lang="en-GB" dirty="0"/>
          </a:p>
          <a:p>
            <a:r>
              <a:rPr lang="en-GB" dirty="0"/>
              <a:t>I’m going to try to avoid esoterica</a:t>
            </a:r>
          </a:p>
          <a:p>
            <a:endParaRPr lang="en-GB" dirty="0"/>
          </a:p>
          <a:p>
            <a:r>
              <a:rPr lang="en-GB" dirty="0"/>
              <a:t>Here’s a small piece of esoterica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38C36-C596-05EF-79D1-8A3032F41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792" y="5200419"/>
            <a:ext cx="6649378" cy="1657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E017C-8D40-9D20-69A5-129BE5DA6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170" y="1245425"/>
            <a:ext cx="4230830" cy="561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0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B3A19-C63C-87F0-9025-EC82C15E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should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AE026-4850-6A80-0DB7-955F420C8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Trial names </a:t>
            </a:r>
          </a:p>
          <a:p>
            <a:r>
              <a:rPr lang="en-GB" dirty="0"/>
              <a:t>Trial methodology</a:t>
            </a:r>
          </a:p>
          <a:p>
            <a:r>
              <a:rPr lang="en-GB" dirty="0"/>
              <a:t>Trial outcomes</a:t>
            </a:r>
          </a:p>
          <a:p>
            <a:r>
              <a:rPr lang="en-GB" dirty="0"/>
              <a:t>Magnitude of effect</a:t>
            </a:r>
          </a:p>
        </p:txBody>
      </p:sp>
    </p:spTree>
    <p:extLst>
      <p:ext uri="{BB962C8B-B14F-4D97-AF65-F5344CB8AC3E}">
        <p14:creationId xmlns:p14="http://schemas.microsoft.com/office/powerpoint/2010/main" val="137974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3EF7-04DA-58F6-D75C-3733354BF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am I going to talk about 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D8FAC-8888-B82B-8D0B-1B7C78E30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Meta-analyses</a:t>
            </a:r>
          </a:p>
        </p:txBody>
      </p:sp>
    </p:spTree>
    <p:extLst>
      <p:ext uri="{BB962C8B-B14F-4D97-AF65-F5344CB8AC3E}">
        <p14:creationId xmlns:p14="http://schemas.microsoft.com/office/powerpoint/2010/main" val="373960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F1A4B-42DD-075B-88C8-F3B803E25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ARMA (</a:t>
            </a:r>
            <a:r>
              <a:rPr lang="en-GB" dirty="0" err="1"/>
              <a:t>ARDSnet</a:t>
            </a:r>
            <a:r>
              <a:rPr lang="en-GB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E56E1-A634-CDCC-EABB-7A492AE1F5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you’re only going to remember one trial – make it this one</a:t>
            </a:r>
          </a:p>
        </p:txBody>
      </p:sp>
    </p:spTree>
    <p:extLst>
      <p:ext uri="{BB962C8B-B14F-4D97-AF65-F5344CB8AC3E}">
        <p14:creationId xmlns:p14="http://schemas.microsoft.com/office/powerpoint/2010/main" val="339924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423D5-9B99-1312-EB8C-43FE6C71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POSITIVE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2FAD8-0D20-7485-B21D-B17CDEE26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DEXA-ARDS - </a:t>
            </a:r>
            <a:r>
              <a:rPr lang="en-GB" b="1" dirty="0"/>
              <a:t>dexamethasone</a:t>
            </a:r>
            <a:endParaRPr lang="en-GB" dirty="0"/>
          </a:p>
          <a:p>
            <a:r>
              <a:rPr lang="en-GB" dirty="0"/>
              <a:t>***BILEVEL-APRV - </a:t>
            </a:r>
            <a:r>
              <a:rPr lang="en-GB" b="1" dirty="0"/>
              <a:t>APRV</a:t>
            </a:r>
            <a:endParaRPr lang="en-GB" dirty="0"/>
          </a:p>
          <a:p>
            <a:r>
              <a:rPr lang="en-GB" dirty="0"/>
              <a:t>CESAR - </a:t>
            </a:r>
            <a:r>
              <a:rPr lang="en-GB" b="1" dirty="0"/>
              <a:t>ECMO</a:t>
            </a:r>
            <a:endParaRPr lang="en-GB" dirty="0"/>
          </a:p>
          <a:p>
            <a:r>
              <a:rPr lang="en-GB" dirty="0"/>
              <a:t>ACURASYS - </a:t>
            </a:r>
            <a:r>
              <a:rPr lang="en-GB" b="1" dirty="0"/>
              <a:t>paralysis</a:t>
            </a:r>
            <a:endParaRPr lang="en-GB" dirty="0"/>
          </a:p>
          <a:p>
            <a:r>
              <a:rPr lang="en-GB" dirty="0"/>
              <a:t>PROSEVA – </a:t>
            </a:r>
            <a:r>
              <a:rPr lang="en-GB" b="1" dirty="0" err="1"/>
              <a:t>proning</a:t>
            </a:r>
            <a:endParaRPr lang="en-GB" b="1" dirty="0"/>
          </a:p>
          <a:p>
            <a:r>
              <a:rPr lang="en-GB" dirty="0"/>
              <a:t>FACTT - </a:t>
            </a:r>
            <a:r>
              <a:rPr lang="en-GB" b="1" dirty="0"/>
              <a:t>fluids</a:t>
            </a:r>
            <a:endParaRPr lang="en-GB" dirty="0"/>
          </a:p>
          <a:p>
            <a:r>
              <a:rPr lang="en-GB" i="1" dirty="0" err="1"/>
              <a:t>Meduri</a:t>
            </a:r>
            <a:r>
              <a:rPr lang="en-GB" i="1" dirty="0"/>
              <a:t> - </a:t>
            </a:r>
            <a:r>
              <a:rPr lang="en-GB" b="1" i="1" dirty="0"/>
              <a:t>methylprednisolone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86837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F3DC-5F5C-C0EC-859C-389D48346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NEGATIVE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19CFB-E5A6-F31B-C256-0B797FB1C9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REST - </a:t>
            </a:r>
            <a:r>
              <a:rPr lang="en-GB" b="1" dirty="0"/>
              <a:t>ECOR</a:t>
            </a:r>
            <a:endParaRPr lang="en-GB" dirty="0"/>
          </a:p>
          <a:p>
            <a:r>
              <a:rPr lang="en-GB" dirty="0"/>
              <a:t>CHARLI – </a:t>
            </a:r>
            <a:r>
              <a:rPr lang="en-GB" b="1" dirty="0"/>
              <a:t>nebulised heparin</a:t>
            </a:r>
            <a:endParaRPr lang="en-GB" dirty="0"/>
          </a:p>
          <a:p>
            <a:r>
              <a:rPr lang="en-GB" dirty="0"/>
              <a:t>LOCO2 – </a:t>
            </a:r>
            <a:r>
              <a:rPr lang="en-GB" b="1" dirty="0"/>
              <a:t>conservative oxygen</a:t>
            </a:r>
            <a:endParaRPr lang="en-GB" dirty="0"/>
          </a:p>
          <a:p>
            <a:r>
              <a:rPr lang="en-GB" dirty="0"/>
              <a:t>*CITRIS-ALI – </a:t>
            </a:r>
            <a:r>
              <a:rPr lang="en-GB" b="1" dirty="0"/>
              <a:t>vitamin C</a:t>
            </a:r>
            <a:endParaRPr lang="en-GB" dirty="0"/>
          </a:p>
          <a:p>
            <a:r>
              <a:rPr lang="en-GB" dirty="0"/>
              <a:t>PHARLAP – </a:t>
            </a:r>
            <a:r>
              <a:rPr lang="en-GB" b="1" dirty="0"/>
              <a:t>open lung, max RMs</a:t>
            </a:r>
            <a:endParaRPr lang="en-GB" dirty="0"/>
          </a:p>
          <a:p>
            <a:r>
              <a:rPr lang="en-GB" dirty="0"/>
              <a:t>ART – </a:t>
            </a:r>
            <a:r>
              <a:rPr lang="en-GB" b="1" dirty="0"/>
              <a:t>open lung, max RMs</a:t>
            </a:r>
            <a:endParaRPr lang="en-GB" dirty="0"/>
          </a:p>
          <a:p>
            <a:r>
              <a:rPr lang="en-GB" dirty="0"/>
              <a:t>EOLIA – </a:t>
            </a:r>
            <a:r>
              <a:rPr lang="en-GB" b="1" dirty="0"/>
              <a:t>early ECMO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FF6FB-2E71-C2FA-D20D-78E244983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755187" cy="4200245"/>
          </a:xfrm>
        </p:spPr>
        <p:txBody>
          <a:bodyPr>
            <a:normAutofit/>
          </a:bodyPr>
          <a:lstStyle/>
          <a:p>
            <a:r>
              <a:rPr lang="en-GB" dirty="0"/>
              <a:t>HARP2 - </a:t>
            </a:r>
            <a:r>
              <a:rPr lang="en-GB" b="1" dirty="0"/>
              <a:t>simvastatin</a:t>
            </a:r>
            <a:endParaRPr lang="en-GB" dirty="0"/>
          </a:p>
          <a:p>
            <a:r>
              <a:rPr lang="en-GB" dirty="0"/>
              <a:t>OSCILLATE - </a:t>
            </a:r>
            <a:r>
              <a:rPr lang="en-GB" b="1" dirty="0"/>
              <a:t>HFOV</a:t>
            </a:r>
            <a:endParaRPr lang="en-GB" dirty="0"/>
          </a:p>
          <a:p>
            <a:r>
              <a:rPr lang="en-GB" dirty="0"/>
              <a:t>OSCAR – </a:t>
            </a:r>
            <a:r>
              <a:rPr lang="en-GB" b="1" dirty="0"/>
              <a:t>HFOV</a:t>
            </a:r>
          </a:p>
          <a:p>
            <a:r>
              <a:rPr lang="en-GB" dirty="0"/>
              <a:t>ALVEOLI</a:t>
            </a:r>
            <a:r>
              <a:rPr lang="en-GB" b="1" dirty="0"/>
              <a:t> – High vs low PEEP</a:t>
            </a:r>
          </a:p>
          <a:p>
            <a:r>
              <a:rPr lang="en-GB" dirty="0"/>
              <a:t>Steinberg et al – </a:t>
            </a:r>
            <a:r>
              <a:rPr lang="en-GB" b="1" dirty="0"/>
              <a:t>Steroids for persistent ARDS</a:t>
            </a:r>
          </a:p>
          <a:p>
            <a:r>
              <a:rPr lang="en-GB" dirty="0"/>
              <a:t>Taylor et al</a:t>
            </a:r>
            <a:r>
              <a:rPr lang="en-GB" b="1" dirty="0"/>
              <a:t> - </a:t>
            </a:r>
            <a:r>
              <a:rPr lang="en-GB" b="1" dirty="0" err="1"/>
              <a:t>iNO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27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2FF79-A593-865F-332E-3A43F27C8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BY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90283-8924-2D89-FE65-EC62A5FADC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Steroid</a:t>
            </a:r>
          </a:p>
          <a:p>
            <a:pPr lvl="1"/>
            <a:r>
              <a:rPr lang="en-GB" dirty="0" err="1"/>
              <a:t>Meduri</a:t>
            </a:r>
            <a:endParaRPr lang="en-GB" dirty="0"/>
          </a:p>
          <a:p>
            <a:pPr lvl="1"/>
            <a:r>
              <a:rPr lang="en-GB" dirty="0" err="1"/>
              <a:t>Dexa-ards</a:t>
            </a:r>
            <a:endParaRPr lang="en-GB" dirty="0"/>
          </a:p>
          <a:p>
            <a:r>
              <a:rPr lang="en-GB" dirty="0"/>
              <a:t>Oxygen</a:t>
            </a:r>
          </a:p>
          <a:p>
            <a:pPr lvl="1"/>
            <a:r>
              <a:rPr lang="en-GB" dirty="0"/>
              <a:t>LOCO2</a:t>
            </a:r>
          </a:p>
          <a:p>
            <a:pPr lvl="1"/>
            <a:r>
              <a:rPr lang="en-GB" dirty="0"/>
              <a:t>HOT-ICU</a:t>
            </a:r>
          </a:p>
          <a:p>
            <a:r>
              <a:rPr lang="en-GB" dirty="0"/>
              <a:t>Recruitment</a:t>
            </a:r>
          </a:p>
          <a:p>
            <a:pPr lvl="1"/>
            <a:r>
              <a:rPr lang="en-GB" dirty="0"/>
              <a:t>ART</a:t>
            </a:r>
          </a:p>
          <a:p>
            <a:pPr lvl="1"/>
            <a:r>
              <a:rPr lang="en-GB" dirty="0"/>
              <a:t>PHARLAP</a:t>
            </a:r>
          </a:p>
          <a:p>
            <a:r>
              <a:rPr lang="en-GB" dirty="0"/>
              <a:t>Paralysis</a:t>
            </a:r>
          </a:p>
          <a:p>
            <a:pPr lvl="1"/>
            <a:r>
              <a:rPr lang="en-GB" dirty="0"/>
              <a:t>ACURASYS</a:t>
            </a:r>
          </a:p>
          <a:p>
            <a:r>
              <a:rPr lang="en-GB" dirty="0" err="1"/>
              <a:t>iNO</a:t>
            </a:r>
            <a:endParaRPr lang="en-GB" dirty="0"/>
          </a:p>
          <a:p>
            <a:pPr lvl="1"/>
            <a:r>
              <a:rPr lang="en-GB" dirty="0"/>
              <a:t>Taylor et al</a:t>
            </a:r>
          </a:p>
          <a:p>
            <a:pPr lvl="1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5CD1E-91CE-7170-0282-9E38FA69B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836467" cy="420024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ECMO</a:t>
            </a:r>
          </a:p>
          <a:p>
            <a:pPr lvl="1"/>
            <a:r>
              <a:rPr lang="en-GB" dirty="0"/>
              <a:t>CESAR</a:t>
            </a:r>
          </a:p>
          <a:p>
            <a:pPr lvl="1"/>
            <a:r>
              <a:rPr lang="en-GB" dirty="0"/>
              <a:t>EOLIA</a:t>
            </a:r>
          </a:p>
          <a:p>
            <a:r>
              <a:rPr lang="en-GB" dirty="0"/>
              <a:t>Diagnosis</a:t>
            </a:r>
          </a:p>
          <a:p>
            <a:pPr lvl="1"/>
            <a:r>
              <a:rPr lang="en-GB" dirty="0"/>
              <a:t>READS</a:t>
            </a:r>
          </a:p>
          <a:p>
            <a:pPr lvl="1"/>
            <a:r>
              <a:rPr lang="en-GB" dirty="0" err="1"/>
              <a:t>Thille</a:t>
            </a:r>
            <a:r>
              <a:rPr lang="en-GB" dirty="0"/>
              <a:t> et al (</a:t>
            </a:r>
            <a:r>
              <a:rPr lang="en-GB" dirty="0" err="1"/>
              <a:t>Frutos-Vivar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Lichtenstein</a:t>
            </a:r>
          </a:p>
          <a:p>
            <a:r>
              <a:rPr lang="en-GB" dirty="0"/>
              <a:t>Open lung</a:t>
            </a:r>
          </a:p>
          <a:p>
            <a:pPr lvl="1"/>
            <a:r>
              <a:rPr lang="en-GB" dirty="0"/>
              <a:t>ALVEOLI</a:t>
            </a:r>
          </a:p>
          <a:p>
            <a:r>
              <a:rPr lang="en-GB" dirty="0" err="1"/>
              <a:t>Proning</a:t>
            </a:r>
            <a:endParaRPr lang="en-GB" dirty="0"/>
          </a:p>
          <a:p>
            <a:pPr lvl="1"/>
            <a:r>
              <a:rPr lang="en-GB" dirty="0"/>
              <a:t>PROSEVA</a:t>
            </a:r>
          </a:p>
          <a:p>
            <a:pPr lvl="1"/>
            <a:r>
              <a:rPr lang="en-GB" dirty="0"/>
              <a:t>Sud et al, </a:t>
            </a:r>
            <a:r>
              <a:rPr lang="en-GB" dirty="0" err="1"/>
              <a:t>Abroug</a:t>
            </a:r>
            <a:r>
              <a:rPr lang="en-GB" dirty="0"/>
              <a:t> et al, Guerin et al, </a:t>
            </a:r>
            <a:r>
              <a:rPr lang="en-GB" dirty="0" err="1"/>
              <a:t>Beitler</a:t>
            </a:r>
            <a:r>
              <a:rPr lang="en-GB" dirty="0"/>
              <a:t> et al</a:t>
            </a:r>
          </a:p>
        </p:txBody>
      </p:sp>
    </p:spTree>
    <p:extLst>
      <p:ext uri="{BB962C8B-B14F-4D97-AF65-F5344CB8AC3E}">
        <p14:creationId xmlns:p14="http://schemas.microsoft.com/office/powerpoint/2010/main" val="1515647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1068</TotalTime>
  <Words>1212</Words>
  <Application>Microsoft Office PowerPoint</Application>
  <PresentationFormat>Widescreen</PresentationFormat>
  <Paragraphs>158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Ion</vt:lpstr>
      <vt:lpstr>TRIALS AND TRIBULATIONS</vt:lpstr>
      <vt:lpstr>PowerPoint Presentation</vt:lpstr>
      <vt:lpstr>Why does this talk matter?</vt:lpstr>
      <vt:lpstr>What should you know?</vt:lpstr>
      <vt:lpstr>What am I going to talk about less?</vt:lpstr>
      <vt:lpstr>ARMA (ARDSnet)</vt:lpstr>
      <vt:lpstr>POSITIVE TRIALS</vt:lpstr>
      <vt:lpstr>NEGATIVE TRIALS</vt:lpstr>
      <vt:lpstr>BY TOPIC</vt:lpstr>
      <vt:lpstr>ARMA</vt:lpstr>
      <vt:lpstr>PowerPoint Presentation</vt:lpstr>
      <vt:lpstr>DEXA-ARDS</vt:lpstr>
      <vt:lpstr>PowerPoint Presentation</vt:lpstr>
      <vt:lpstr>FACTT</vt:lpstr>
      <vt:lpstr>PowerPoint Presentation</vt:lpstr>
      <vt:lpstr>This is a brief break</vt:lpstr>
      <vt:lpstr>ART</vt:lpstr>
      <vt:lpstr>PowerPoint Presentation</vt:lpstr>
      <vt:lpstr>BILEVEL-APRV</vt:lpstr>
      <vt:lpstr>PowerPoint Presentation</vt:lpstr>
      <vt:lpstr>CESAR</vt:lpstr>
      <vt:lpstr>PowerPoint Presentation</vt:lpstr>
      <vt:lpstr>ACURASYS</vt:lpstr>
      <vt:lpstr>PowerPoint Presentation</vt:lpstr>
      <vt:lpstr>PROSEVA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Ifor Capel</dc:creator>
  <cp:lastModifiedBy>Ifor Capel</cp:lastModifiedBy>
  <cp:revision>2</cp:revision>
  <dcterms:created xsi:type="dcterms:W3CDTF">2022-08-03T17:09:15Z</dcterms:created>
  <dcterms:modified xsi:type="dcterms:W3CDTF">2022-08-31T11:07:16Z</dcterms:modified>
</cp:coreProperties>
</file>